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sldIdLst>
    <p:sldId id="298" r:id="rId5"/>
    <p:sldId id="302" r:id="rId6"/>
    <p:sldId id="303" r:id="rId7"/>
    <p:sldId id="304" r:id="rId8"/>
    <p:sldId id="305" r:id="rId9"/>
    <p:sldId id="306" r:id="rId10"/>
    <p:sldId id="307" r:id="rId11"/>
    <p:sldId id="316" r:id="rId12"/>
    <p:sldId id="308" r:id="rId13"/>
    <p:sldId id="301" r:id="rId14"/>
    <p:sldId id="309" r:id="rId15"/>
    <p:sldId id="311" r:id="rId16"/>
    <p:sldId id="312" r:id="rId17"/>
    <p:sldId id="313" r:id="rId18"/>
    <p:sldId id="314" r:id="rId19"/>
    <p:sldId id="31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p:scale>
          <a:sx n="100" d="100"/>
          <a:sy n="100" d="100"/>
        </p:scale>
        <p:origin x="14"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4C808F-B5AB-4D4C-9150-891EA7AC0CC5}" type="doc">
      <dgm:prSet loTypeId="urn:microsoft.com/office/officeart/2005/8/layout/process4" loCatId="process" qsTypeId="urn:microsoft.com/office/officeart/2005/8/quickstyle/simple2" qsCatId="simple" csTypeId="urn:microsoft.com/office/officeart/2005/8/colors/colorful1" csCatId="colorful"/>
      <dgm:spPr/>
      <dgm:t>
        <a:bodyPr/>
        <a:lstStyle/>
        <a:p>
          <a:endParaRPr lang="en-US"/>
        </a:p>
      </dgm:t>
    </dgm:pt>
    <dgm:pt modelId="{8D6A098C-0540-4501-A738-43EAE1B27A1B}">
      <dgm:prSet/>
      <dgm:spPr/>
      <dgm:t>
        <a:bodyPr/>
        <a:lstStyle/>
        <a:p>
          <a:r>
            <a:rPr lang="en-IN" baseline="0"/>
            <a:t>We have developed a model which can assist students to predict whether they’ll be able to get a job or not using various inputs dealing with student’s academic record and the field/domain the student comes from. The EDA performed during the making of this project provided our team some important insights within the data itself which will be further used for research purpose. .The hybrid model provides a better performance compared to the work of previous researchers we can say that we have achieved our goal. </a:t>
          </a:r>
          <a:endParaRPr lang="en-US"/>
        </a:p>
      </dgm:t>
    </dgm:pt>
    <dgm:pt modelId="{E6D61E6F-C64D-461D-A5A0-8E6ECC2BBCAB}" type="parTrans" cxnId="{FA092DA6-AF4F-44C1-A29B-2AC5CA3CBA71}">
      <dgm:prSet/>
      <dgm:spPr/>
      <dgm:t>
        <a:bodyPr/>
        <a:lstStyle/>
        <a:p>
          <a:endParaRPr lang="en-US"/>
        </a:p>
      </dgm:t>
    </dgm:pt>
    <dgm:pt modelId="{0738441B-4B11-4473-A8DB-3080246118DD}" type="sibTrans" cxnId="{FA092DA6-AF4F-44C1-A29B-2AC5CA3CBA71}">
      <dgm:prSet/>
      <dgm:spPr/>
      <dgm:t>
        <a:bodyPr/>
        <a:lstStyle/>
        <a:p>
          <a:endParaRPr lang="en-US"/>
        </a:p>
      </dgm:t>
    </dgm:pt>
    <dgm:pt modelId="{691A8FD6-C479-44E9-BE9B-C0C5F99B68AD}">
      <dgm:prSet/>
      <dgm:spPr/>
      <dgm:t>
        <a:bodyPr/>
        <a:lstStyle/>
        <a:p>
          <a:r>
            <a:rPr lang="en-IN" baseline="0"/>
            <a:t>Since, Machine Learning is quite a vast field there will be researchers coming up with new algorithms which would provide better results and performance compared to the existing work so this process is an ongoing one</a:t>
          </a:r>
          <a:endParaRPr lang="en-US"/>
        </a:p>
      </dgm:t>
    </dgm:pt>
    <dgm:pt modelId="{B2E81E6F-86E5-4C1B-8728-F3292D4AEFDA}" type="parTrans" cxnId="{36B6B78B-437F-4445-B655-25545E7A4309}">
      <dgm:prSet/>
      <dgm:spPr/>
      <dgm:t>
        <a:bodyPr/>
        <a:lstStyle/>
        <a:p>
          <a:endParaRPr lang="en-US"/>
        </a:p>
      </dgm:t>
    </dgm:pt>
    <dgm:pt modelId="{3BBCF55E-2DE4-44CB-AAFB-1D009604163E}" type="sibTrans" cxnId="{36B6B78B-437F-4445-B655-25545E7A4309}">
      <dgm:prSet/>
      <dgm:spPr/>
      <dgm:t>
        <a:bodyPr/>
        <a:lstStyle/>
        <a:p>
          <a:endParaRPr lang="en-US"/>
        </a:p>
      </dgm:t>
    </dgm:pt>
    <dgm:pt modelId="{D4A666FB-5BA1-4E83-BAF7-0874ED2BFB0B}" type="pres">
      <dgm:prSet presAssocID="{EB4C808F-B5AB-4D4C-9150-891EA7AC0CC5}" presName="Name0" presStyleCnt="0">
        <dgm:presLayoutVars>
          <dgm:dir/>
          <dgm:animLvl val="lvl"/>
          <dgm:resizeHandles val="exact"/>
        </dgm:presLayoutVars>
      </dgm:prSet>
      <dgm:spPr/>
    </dgm:pt>
    <dgm:pt modelId="{F62D6B4B-AD9C-4D3B-AFEB-C12362ADA26A}" type="pres">
      <dgm:prSet presAssocID="{691A8FD6-C479-44E9-BE9B-C0C5F99B68AD}" presName="boxAndChildren" presStyleCnt="0"/>
      <dgm:spPr/>
    </dgm:pt>
    <dgm:pt modelId="{49487890-4F20-4F33-AFDA-C6DA5381B01C}" type="pres">
      <dgm:prSet presAssocID="{691A8FD6-C479-44E9-BE9B-C0C5F99B68AD}" presName="parentTextBox" presStyleLbl="node1" presStyleIdx="0" presStyleCnt="2"/>
      <dgm:spPr/>
    </dgm:pt>
    <dgm:pt modelId="{421EDF23-8815-425B-B3AB-AACF91F3B736}" type="pres">
      <dgm:prSet presAssocID="{0738441B-4B11-4473-A8DB-3080246118DD}" presName="sp" presStyleCnt="0"/>
      <dgm:spPr/>
    </dgm:pt>
    <dgm:pt modelId="{59655967-7A78-4FE2-AE96-D26AA1EACE69}" type="pres">
      <dgm:prSet presAssocID="{8D6A098C-0540-4501-A738-43EAE1B27A1B}" presName="arrowAndChildren" presStyleCnt="0"/>
      <dgm:spPr/>
    </dgm:pt>
    <dgm:pt modelId="{F895E6F9-15EF-44E5-83A0-2A3B1155DAF4}" type="pres">
      <dgm:prSet presAssocID="{8D6A098C-0540-4501-A738-43EAE1B27A1B}" presName="parentTextArrow" presStyleLbl="node1" presStyleIdx="1" presStyleCnt="2"/>
      <dgm:spPr/>
    </dgm:pt>
  </dgm:ptLst>
  <dgm:cxnLst>
    <dgm:cxn modelId="{719A1C15-4DC2-424F-B4CF-65D0C9CC6CFE}" type="presOf" srcId="{8D6A098C-0540-4501-A738-43EAE1B27A1B}" destId="{F895E6F9-15EF-44E5-83A0-2A3B1155DAF4}" srcOrd="0" destOrd="0" presId="urn:microsoft.com/office/officeart/2005/8/layout/process4"/>
    <dgm:cxn modelId="{A6F94234-9813-474A-B5EE-51F72925E0E4}" type="presOf" srcId="{691A8FD6-C479-44E9-BE9B-C0C5F99B68AD}" destId="{49487890-4F20-4F33-AFDA-C6DA5381B01C}" srcOrd="0" destOrd="0" presId="urn:microsoft.com/office/officeart/2005/8/layout/process4"/>
    <dgm:cxn modelId="{36B6B78B-437F-4445-B655-25545E7A4309}" srcId="{EB4C808F-B5AB-4D4C-9150-891EA7AC0CC5}" destId="{691A8FD6-C479-44E9-BE9B-C0C5F99B68AD}" srcOrd="1" destOrd="0" parTransId="{B2E81E6F-86E5-4C1B-8728-F3292D4AEFDA}" sibTransId="{3BBCF55E-2DE4-44CB-AAFB-1D009604163E}"/>
    <dgm:cxn modelId="{FA092DA6-AF4F-44C1-A29B-2AC5CA3CBA71}" srcId="{EB4C808F-B5AB-4D4C-9150-891EA7AC0CC5}" destId="{8D6A098C-0540-4501-A738-43EAE1B27A1B}" srcOrd="0" destOrd="0" parTransId="{E6D61E6F-C64D-461D-A5A0-8E6ECC2BBCAB}" sibTransId="{0738441B-4B11-4473-A8DB-3080246118DD}"/>
    <dgm:cxn modelId="{A33DE8AF-FEDA-451B-B4AA-8EF207319F64}" type="presOf" srcId="{EB4C808F-B5AB-4D4C-9150-891EA7AC0CC5}" destId="{D4A666FB-5BA1-4E83-BAF7-0874ED2BFB0B}" srcOrd="0" destOrd="0" presId="urn:microsoft.com/office/officeart/2005/8/layout/process4"/>
    <dgm:cxn modelId="{E88063F1-76FF-4877-BD22-9A2C9FA9B455}" type="presParOf" srcId="{D4A666FB-5BA1-4E83-BAF7-0874ED2BFB0B}" destId="{F62D6B4B-AD9C-4D3B-AFEB-C12362ADA26A}" srcOrd="0" destOrd="0" presId="urn:microsoft.com/office/officeart/2005/8/layout/process4"/>
    <dgm:cxn modelId="{1D6CF0FC-317E-463B-8923-7C2BC942B36C}" type="presParOf" srcId="{F62D6B4B-AD9C-4D3B-AFEB-C12362ADA26A}" destId="{49487890-4F20-4F33-AFDA-C6DA5381B01C}" srcOrd="0" destOrd="0" presId="urn:microsoft.com/office/officeart/2005/8/layout/process4"/>
    <dgm:cxn modelId="{8F4448AB-8BD9-4D60-9182-2B0BCE626439}" type="presParOf" srcId="{D4A666FB-5BA1-4E83-BAF7-0874ED2BFB0B}" destId="{421EDF23-8815-425B-B3AB-AACF91F3B736}" srcOrd="1" destOrd="0" presId="urn:microsoft.com/office/officeart/2005/8/layout/process4"/>
    <dgm:cxn modelId="{4E092F51-8F7A-49C6-9F10-01C692BA0012}" type="presParOf" srcId="{D4A666FB-5BA1-4E83-BAF7-0874ED2BFB0B}" destId="{59655967-7A78-4FE2-AE96-D26AA1EACE69}" srcOrd="2" destOrd="0" presId="urn:microsoft.com/office/officeart/2005/8/layout/process4"/>
    <dgm:cxn modelId="{15DA4EB4-EE3A-4696-AD86-4C1BB2F775BB}" type="presParOf" srcId="{59655967-7A78-4FE2-AE96-D26AA1EACE69}" destId="{F895E6F9-15EF-44E5-83A0-2A3B1155DAF4}"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487890-4F20-4F33-AFDA-C6DA5381B01C}">
      <dsp:nvSpPr>
        <dsp:cNvPr id="0" name=""/>
        <dsp:cNvSpPr/>
      </dsp:nvSpPr>
      <dsp:spPr>
        <a:xfrm>
          <a:off x="0" y="2535814"/>
          <a:ext cx="9858191" cy="1663768"/>
        </a:xfrm>
        <a:prstGeom prst="rect">
          <a:avLst/>
        </a:prstGeom>
        <a:solidFill>
          <a:schemeClr val="accent2">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N" sz="1700" kern="1200" baseline="0"/>
            <a:t>Since, Machine Learning is quite a vast field there will be researchers coming up with new algorithms which would provide better results and performance compared to the existing work so this process is an ongoing one</a:t>
          </a:r>
          <a:endParaRPr lang="en-US" sz="1700" kern="1200"/>
        </a:p>
      </dsp:txBody>
      <dsp:txXfrm>
        <a:off x="0" y="2535814"/>
        <a:ext cx="9858191" cy="1663768"/>
      </dsp:txXfrm>
    </dsp:sp>
    <dsp:sp modelId="{F895E6F9-15EF-44E5-83A0-2A3B1155DAF4}">
      <dsp:nvSpPr>
        <dsp:cNvPr id="0" name=""/>
        <dsp:cNvSpPr/>
      </dsp:nvSpPr>
      <dsp:spPr>
        <a:xfrm rot="10800000">
          <a:off x="0" y="1894"/>
          <a:ext cx="9858191" cy="2558876"/>
        </a:xfrm>
        <a:prstGeom prst="upArrowCallout">
          <a:avLst/>
        </a:prstGeom>
        <a:solidFill>
          <a:schemeClr val="accent3">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N" sz="1700" kern="1200" baseline="0"/>
            <a:t>We have developed a model which can assist students to predict whether they’ll be able to get a job or not using various inputs dealing with student’s academic record and the field/domain the student comes from. The EDA performed during the making of this project provided our team some important insights within the data itself which will be further used for research purpose. .The hybrid model provides a better performance compared to the work of previous researchers we can say that we have achieved our goal. </a:t>
          </a:r>
          <a:endParaRPr lang="en-US" sz="1700" kern="1200"/>
        </a:p>
      </dsp:txBody>
      <dsp:txXfrm rot="10800000">
        <a:off x="0" y="1894"/>
        <a:ext cx="9858191" cy="1662681"/>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184DA70-C731-4C70-880D-CCD4705E623C}" type="datetime1">
              <a:rPr lang="en-US" smtClean="0"/>
              <a:t>11/17/2022</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3A98EE3D-8CD1-4C3F-BD1C-C98C9596463C}"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1580090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674401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01028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9946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04850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9801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55211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9920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11/17/2022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0602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06075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11/17/2022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9370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2D6E202-B606-4609-B914-27C9371A1F6D}" type="datetime1">
              <a:rPr lang="en-US" smtClean="0"/>
              <a:t>11/17/2022</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87168203"/>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261872" y="758952"/>
            <a:ext cx="9418320" cy="4041648"/>
          </a:xfrm>
        </p:spPr>
        <p:txBody>
          <a:bodyPr>
            <a:normAutofit/>
          </a:bodyPr>
          <a:lstStyle/>
          <a:p>
            <a:r>
              <a:rPr lang="en-US"/>
              <a:t>Prediction of </a:t>
            </a:r>
            <a:br>
              <a:rPr lang="en-US"/>
            </a:br>
            <a:r>
              <a:rPr lang="en-US"/>
              <a:t>Youth Employment</a:t>
            </a:r>
            <a:br>
              <a:rPr lang="en-US"/>
            </a:br>
            <a:endParaRPr lang="en-US"/>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261872" y="4800600"/>
            <a:ext cx="9418320" cy="1691640"/>
          </a:xfrm>
        </p:spPr>
        <p:txBody>
          <a:bodyPr>
            <a:normAutofit/>
          </a:bodyPr>
          <a:lstStyle/>
          <a:p>
            <a:r>
              <a:rPr lang="en-US" dirty="0">
                <a:solidFill>
                  <a:schemeClr val="tx1"/>
                </a:solidFill>
              </a:rPr>
              <a:t>Machine Learning</a:t>
            </a:r>
          </a:p>
          <a:p>
            <a:endParaRPr lang="en-US" dirty="0">
              <a:solidFill>
                <a:schemeClr val="tx1"/>
              </a:solidFill>
            </a:endParaRPr>
          </a:p>
          <a:p>
            <a:pPr>
              <a:spcBef>
                <a:spcPts val="600"/>
              </a:spcBef>
              <a:spcAft>
                <a:spcPts val="0"/>
              </a:spcAft>
            </a:pPr>
            <a:r>
              <a:rPr lang="en-US" sz="1100" dirty="0">
                <a:solidFill>
                  <a:schemeClr val="tx1"/>
                </a:solidFill>
              </a:rPr>
              <a:t>Urva Surti (A20505142)</a:t>
            </a:r>
          </a:p>
          <a:p>
            <a:pPr>
              <a:spcBef>
                <a:spcPts val="600"/>
              </a:spcBef>
              <a:spcAft>
                <a:spcPts val="0"/>
              </a:spcAft>
            </a:pPr>
            <a:r>
              <a:rPr lang="en-US" sz="1100" dirty="0">
                <a:solidFill>
                  <a:schemeClr val="tx1"/>
                </a:solidFill>
              </a:rPr>
              <a:t>Sudarshan Thakur  (A20522408)</a:t>
            </a:r>
          </a:p>
          <a:p>
            <a:pPr>
              <a:spcBef>
                <a:spcPts val="600"/>
              </a:spcBef>
              <a:spcAft>
                <a:spcPts val="0"/>
              </a:spcAft>
            </a:pPr>
            <a:r>
              <a:rPr lang="en-US" sz="1100" dirty="0" err="1">
                <a:solidFill>
                  <a:schemeClr val="tx1"/>
                </a:solidFill>
              </a:rPr>
              <a:t>Bandhavi</a:t>
            </a:r>
            <a:r>
              <a:rPr lang="en-US" sz="1100" dirty="0">
                <a:solidFill>
                  <a:schemeClr val="tx1"/>
                </a:solidFill>
              </a:rPr>
              <a:t> </a:t>
            </a:r>
            <a:r>
              <a:rPr lang="en-US" sz="1100" dirty="0" err="1">
                <a:solidFill>
                  <a:schemeClr val="tx1"/>
                </a:solidFill>
              </a:rPr>
              <a:t>Parvathaneni</a:t>
            </a:r>
            <a:r>
              <a:rPr lang="en-US" sz="1100" dirty="0">
                <a:solidFill>
                  <a:schemeClr val="tx1"/>
                </a:solidFill>
              </a:rPr>
              <a:t> (A20516844)</a:t>
            </a:r>
          </a:p>
        </p:txBody>
      </p:sp>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52E1877-3902-4B70-8515-0964EDC30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02A5863-EFF7-462C-8FF5-B710B33E2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0333228"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able&#10;&#10;Description automatically generated">
            <a:extLst>
              <a:ext uri="{FF2B5EF4-FFF2-40B4-BE49-F238E27FC236}">
                <a16:creationId xmlns:a16="http://schemas.microsoft.com/office/drawing/2014/main" id="{F30B3353-5C2B-8D25-E3DA-E5313108D9B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40" r="23376"/>
          <a:stretch/>
        </p:blipFill>
        <p:spPr>
          <a:xfrm>
            <a:off x="2305076" y="678977"/>
            <a:ext cx="6677100" cy="5633046"/>
          </a:xfrm>
          <a:prstGeom prst="rect">
            <a:avLst/>
          </a:prstGeom>
        </p:spPr>
      </p:pic>
    </p:spTree>
    <p:extLst>
      <p:ext uri="{BB962C8B-B14F-4D97-AF65-F5344CB8AC3E}">
        <p14:creationId xmlns:p14="http://schemas.microsoft.com/office/powerpoint/2010/main" val="3439736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D98839-5948-E06B-7C79-B2C4AB5653A8}"/>
              </a:ext>
            </a:extLst>
          </p:cNvPr>
          <p:cNvSpPr>
            <a:spLocks noGrp="1"/>
          </p:cNvSpPr>
          <p:nvPr>
            <p:ph type="title"/>
          </p:nvPr>
        </p:nvSpPr>
        <p:spPr>
          <a:xfrm>
            <a:off x="1261872" y="365760"/>
            <a:ext cx="9692640" cy="1325562"/>
          </a:xfrm>
        </p:spPr>
        <p:txBody>
          <a:bodyPr>
            <a:normAutofit/>
          </a:bodyPr>
          <a:lstStyle/>
          <a:p>
            <a:r>
              <a:rPr lang="en-US">
                <a:solidFill>
                  <a:srgbClr val="FFFFFF"/>
                </a:solidFill>
              </a:rPr>
              <a:t>Methodology</a:t>
            </a:r>
          </a:p>
        </p:txBody>
      </p:sp>
      <p:sp>
        <p:nvSpPr>
          <p:cNvPr id="3" name="Content Placeholder 2">
            <a:extLst>
              <a:ext uri="{FF2B5EF4-FFF2-40B4-BE49-F238E27FC236}">
                <a16:creationId xmlns:a16="http://schemas.microsoft.com/office/drawing/2014/main" id="{359CA7C6-28AD-B912-1867-404F64322417}"/>
              </a:ext>
            </a:extLst>
          </p:cNvPr>
          <p:cNvSpPr>
            <a:spLocks noGrp="1"/>
          </p:cNvSpPr>
          <p:nvPr>
            <p:ph idx="1"/>
          </p:nvPr>
        </p:nvSpPr>
        <p:spPr>
          <a:xfrm>
            <a:off x="1261872" y="2326990"/>
            <a:ext cx="8595360" cy="3853147"/>
          </a:xfrm>
        </p:spPr>
        <p:txBody>
          <a:bodyPr>
            <a:normAutofit/>
          </a:bodyPr>
          <a:lstStyle/>
          <a:p>
            <a:r>
              <a:rPr lang="en-IN" dirty="0">
                <a:solidFill>
                  <a:srgbClr val="FFFFFF"/>
                </a:solidFill>
                <a:effectLst/>
                <a:latin typeface="TimesNewRomanPSMT"/>
                <a:ea typeface="Calibri" panose="020F0502020204030204" pitchFamily="34" charset="0"/>
                <a:cs typeface="Times New Roman" panose="02020603050405020304" pitchFamily="18" charset="0"/>
              </a:rPr>
              <a:t>The parameters/features such as Highschool percentage marks, graduation </a:t>
            </a:r>
            <a:r>
              <a:rPr lang="en-IN" dirty="0" err="1">
                <a:solidFill>
                  <a:srgbClr val="FFFFFF"/>
                </a:solidFill>
                <a:effectLst/>
                <a:latin typeface="TimesNewRomanPSMT"/>
                <a:ea typeface="Calibri" panose="020F0502020204030204" pitchFamily="34" charset="0"/>
                <a:cs typeface="Times New Roman" panose="02020603050405020304" pitchFamily="18" charset="0"/>
              </a:rPr>
              <a:t>gpa</a:t>
            </a:r>
            <a:r>
              <a:rPr lang="en-IN" dirty="0">
                <a:solidFill>
                  <a:srgbClr val="FFFFFF"/>
                </a:solidFill>
                <a:effectLst/>
                <a:latin typeface="TimesNewRomanPSMT"/>
                <a:ea typeface="Calibri" panose="020F0502020204030204" pitchFamily="34" charset="0"/>
                <a:cs typeface="Times New Roman" panose="02020603050405020304" pitchFamily="18" charset="0"/>
              </a:rPr>
              <a:t>, salary expectation, work experience, stream the student belongs to, the board in which he/she studied etc are used as an input data to the model. </a:t>
            </a:r>
          </a:p>
          <a:p>
            <a:r>
              <a:rPr lang="en-IN" dirty="0">
                <a:solidFill>
                  <a:srgbClr val="FFFFFF"/>
                </a:solidFill>
                <a:effectLst/>
                <a:latin typeface="TimesNewRomanPSMT"/>
                <a:ea typeface="Calibri" panose="020F0502020204030204" pitchFamily="34" charset="0"/>
                <a:cs typeface="Times New Roman" panose="02020603050405020304" pitchFamily="18" charset="0"/>
              </a:rPr>
              <a:t>The machine learning model inputs the features from the user and gives out a result in the form of placed and unplaced.</a:t>
            </a:r>
          </a:p>
          <a:p>
            <a:r>
              <a:rPr lang="en-IN" dirty="0">
                <a:solidFill>
                  <a:srgbClr val="FFFFFF"/>
                </a:solidFill>
                <a:effectLst/>
                <a:latin typeface="TimesNewRomanPSMT"/>
                <a:ea typeface="Calibri" panose="020F0502020204030204" pitchFamily="34" charset="0"/>
                <a:cs typeface="Times New Roman" panose="02020603050405020304" pitchFamily="18" charset="0"/>
              </a:rPr>
              <a:t> We have tested various machine learning algorithms like Gaussian Naive Bayes, Random Forest, Support Vector Machine and K Nearest </a:t>
            </a:r>
            <a:r>
              <a:rPr lang="en-IN" dirty="0" err="1">
                <a:solidFill>
                  <a:srgbClr val="FFFFFF"/>
                </a:solidFill>
                <a:effectLst/>
                <a:latin typeface="TimesNewRomanPSMT"/>
                <a:ea typeface="Calibri" panose="020F0502020204030204" pitchFamily="34" charset="0"/>
                <a:cs typeface="Times New Roman" panose="02020603050405020304" pitchFamily="18" charset="0"/>
              </a:rPr>
              <a:t>Neighbors</a:t>
            </a:r>
            <a:r>
              <a:rPr lang="en-IN" dirty="0">
                <a:solidFill>
                  <a:srgbClr val="FFFFFF"/>
                </a:solidFill>
                <a:effectLst/>
                <a:latin typeface="TimesNewRomanPSMT"/>
                <a:ea typeface="Calibri" panose="020F0502020204030204" pitchFamily="34" charset="0"/>
                <a:cs typeface="Times New Roman" panose="02020603050405020304" pitchFamily="18" charset="0"/>
              </a:rPr>
              <a:t>. </a:t>
            </a:r>
          </a:p>
          <a:p>
            <a:r>
              <a:rPr lang="en-IN" dirty="0">
                <a:solidFill>
                  <a:srgbClr val="FFFFFF"/>
                </a:solidFill>
                <a:effectLst/>
                <a:latin typeface="TimesNewRomanPSMT"/>
                <a:ea typeface="Calibri" panose="020F0502020204030204" pitchFamily="34" charset="0"/>
                <a:cs typeface="Times New Roman" panose="02020603050405020304" pitchFamily="18" charset="0"/>
              </a:rPr>
              <a:t>The best performing algorithms are chosen for stacking and creating a new hybrid model.</a:t>
            </a:r>
            <a:endParaRPr lang="en-US" dirty="0">
              <a:solidFill>
                <a:srgbClr val="FFFFFF"/>
              </a:solidFill>
            </a:endParaRPr>
          </a:p>
        </p:txBody>
      </p:sp>
    </p:spTree>
    <p:extLst>
      <p:ext uri="{BB962C8B-B14F-4D97-AF65-F5344CB8AC3E}">
        <p14:creationId xmlns:p14="http://schemas.microsoft.com/office/powerpoint/2010/main" val="426865094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6418733-13C1-0D64-511F-70DA24E20034}"/>
              </a:ext>
            </a:extLst>
          </p:cNvPr>
          <p:cNvSpPr>
            <a:spLocks noGrp="1"/>
          </p:cNvSpPr>
          <p:nvPr>
            <p:ph type="title"/>
          </p:nvPr>
        </p:nvSpPr>
        <p:spPr>
          <a:xfrm>
            <a:off x="1261872" y="365760"/>
            <a:ext cx="9692640" cy="1325562"/>
          </a:xfrm>
        </p:spPr>
        <p:txBody>
          <a:bodyPr>
            <a:normAutofit/>
          </a:bodyPr>
          <a:lstStyle/>
          <a:p>
            <a:r>
              <a:rPr lang="en-US">
                <a:solidFill>
                  <a:srgbClr val="FFFFFF"/>
                </a:solidFill>
              </a:rPr>
              <a:t>Algorithms</a:t>
            </a:r>
          </a:p>
        </p:txBody>
      </p:sp>
      <p:sp>
        <p:nvSpPr>
          <p:cNvPr id="3" name="Content Placeholder 2">
            <a:extLst>
              <a:ext uri="{FF2B5EF4-FFF2-40B4-BE49-F238E27FC236}">
                <a16:creationId xmlns:a16="http://schemas.microsoft.com/office/drawing/2014/main" id="{A1C4C6D3-6C0C-E9D4-9793-C7B5750EF47F}"/>
              </a:ext>
            </a:extLst>
          </p:cNvPr>
          <p:cNvSpPr>
            <a:spLocks noGrp="1"/>
          </p:cNvSpPr>
          <p:nvPr>
            <p:ph idx="1"/>
          </p:nvPr>
        </p:nvSpPr>
        <p:spPr>
          <a:xfrm>
            <a:off x="1261872" y="2326990"/>
            <a:ext cx="8595360" cy="3853147"/>
          </a:xfrm>
        </p:spPr>
        <p:txBody>
          <a:bodyPr>
            <a:normAutofit/>
          </a:bodyPr>
          <a:lstStyle/>
          <a:p>
            <a:pPr marL="0" marR="0" indent="0">
              <a:spcBef>
                <a:spcPts val="0"/>
              </a:spcBef>
              <a:spcAft>
                <a:spcPts val="0"/>
              </a:spcAft>
              <a:buNone/>
            </a:pPr>
            <a:r>
              <a:rPr lang="en-IN" sz="1500" dirty="0">
                <a:solidFill>
                  <a:srgbClr val="FFFFFF"/>
                </a:solidFill>
                <a:effectLst/>
                <a:latin typeface="TimesNewRomanPSMT"/>
                <a:ea typeface="Times New Roman" panose="02020603050405020304" pitchFamily="18" charset="0"/>
              </a:rPr>
              <a:t>We have tried implementing different algorithms and calculating their accuracy and stacking up the algorithms with high number to accuracy to create our model. The algorithms used for model building: </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buFont typeface="Arial" panose="020B0604020202020204" pitchFamily="34" charset="0"/>
              <a:buChar char="•"/>
              <a:tabLst>
                <a:tab pos="457200" algn="l"/>
              </a:tabLst>
            </a:pPr>
            <a:r>
              <a:rPr lang="en-IN" sz="1500" dirty="0">
                <a:solidFill>
                  <a:srgbClr val="FFFFFF"/>
                </a:solidFill>
                <a:effectLst/>
                <a:latin typeface="TimesNewRomanPSMT"/>
                <a:ea typeface="Times New Roman" panose="02020603050405020304" pitchFamily="18" charset="0"/>
              </a:rPr>
              <a:t>Gaussian </a:t>
            </a:r>
            <a:r>
              <a:rPr lang="en-IN" sz="1500" dirty="0" err="1">
                <a:solidFill>
                  <a:srgbClr val="FFFFFF"/>
                </a:solidFill>
                <a:effectLst/>
                <a:latin typeface="TimesNewRomanPSMT"/>
                <a:ea typeface="Times New Roman" panose="02020603050405020304" pitchFamily="18" charset="0"/>
              </a:rPr>
              <a:t>Naïve</a:t>
            </a:r>
            <a:r>
              <a:rPr lang="en-IN" sz="1500" dirty="0">
                <a:solidFill>
                  <a:srgbClr val="FFFFFF"/>
                </a:solidFill>
                <a:effectLst/>
                <a:latin typeface="TimesNewRomanPSMT"/>
                <a:ea typeface="Times New Roman" panose="02020603050405020304" pitchFamily="18" charset="0"/>
              </a:rPr>
              <a:t> Bayes </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buFont typeface="Arial" panose="020B0604020202020204" pitchFamily="34" charset="0"/>
              <a:buChar char="•"/>
              <a:tabLst>
                <a:tab pos="457200" algn="l"/>
              </a:tabLst>
            </a:pPr>
            <a:r>
              <a:rPr lang="en-IN" sz="1500" dirty="0">
                <a:solidFill>
                  <a:srgbClr val="FFFFFF"/>
                </a:solidFill>
                <a:effectLst/>
                <a:latin typeface="TimesNewRomanPSMT"/>
                <a:ea typeface="Times New Roman" panose="02020603050405020304" pitchFamily="18" charset="0"/>
              </a:rPr>
              <a:t>K-Nearest Neighbours Classifier </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buFont typeface="Arial" panose="020B0604020202020204" pitchFamily="34" charset="0"/>
              <a:buChar char="•"/>
              <a:tabLst>
                <a:tab pos="457200" algn="l"/>
              </a:tabLst>
            </a:pPr>
            <a:r>
              <a:rPr lang="en-IN" sz="1500" dirty="0">
                <a:solidFill>
                  <a:srgbClr val="FFFFFF"/>
                </a:solidFill>
                <a:effectLst/>
                <a:latin typeface="TimesNewRomanPSMT"/>
                <a:ea typeface="Times New Roman" panose="02020603050405020304" pitchFamily="18" charset="0"/>
              </a:rPr>
              <a:t>Random Forest Classifier </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buFont typeface="Arial" panose="020B0604020202020204" pitchFamily="34" charset="0"/>
              <a:buChar char="•"/>
              <a:tabLst>
                <a:tab pos="457200" algn="l"/>
              </a:tabLst>
            </a:pPr>
            <a:r>
              <a:rPr lang="en-IN" sz="1500" dirty="0" err="1">
                <a:solidFill>
                  <a:srgbClr val="FFFFFF"/>
                </a:solidFill>
                <a:effectLst/>
                <a:latin typeface="TimesNewRomanPSMT"/>
                <a:ea typeface="Times New Roman" panose="02020603050405020304" pitchFamily="18" charset="0"/>
              </a:rPr>
              <a:t>XGBoost</a:t>
            </a:r>
            <a:r>
              <a:rPr lang="en-IN" sz="1500" dirty="0">
                <a:solidFill>
                  <a:srgbClr val="FFFFFF"/>
                </a:solidFill>
                <a:effectLst/>
                <a:latin typeface="TimesNewRomanPSMT"/>
                <a:ea typeface="Times New Roman" panose="02020603050405020304" pitchFamily="18" charset="0"/>
              </a:rPr>
              <a:t> </a:t>
            </a:r>
          </a:p>
          <a:p>
            <a:pPr marL="0" indent="0">
              <a:spcBef>
                <a:spcPts val="0"/>
              </a:spcBef>
              <a:buNone/>
              <a:tabLst>
                <a:tab pos="457200" algn="l"/>
              </a:tabLst>
            </a:pPr>
            <a:r>
              <a:rPr lang="en-IN" sz="1500" dirty="0">
                <a:solidFill>
                  <a:srgbClr val="FFFFFF"/>
                </a:solidFill>
                <a:effectLst/>
                <a:latin typeface="TimesNewRomanPSMT"/>
                <a:ea typeface="Times New Roman" panose="02020603050405020304" pitchFamily="18" charset="0"/>
              </a:rPr>
              <a:t>The performance evaluation was done for all the above algorithms using metrics like accuracy, confusion matrix, misclassification rate, recall. Out of all the 4 algorithms the </a:t>
            </a:r>
            <a:r>
              <a:rPr lang="en-IN" sz="1500" dirty="0" err="1">
                <a:solidFill>
                  <a:srgbClr val="FFFFFF"/>
                </a:solidFill>
                <a:effectLst/>
                <a:latin typeface="TimesNewRomanPSMT"/>
                <a:ea typeface="Times New Roman" panose="02020603050405020304" pitchFamily="18" charset="0"/>
              </a:rPr>
              <a:t>XGBoost</a:t>
            </a:r>
            <a:r>
              <a:rPr lang="en-IN" sz="1500" dirty="0">
                <a:solidFill>
                  <a:srgbClr val="FFFFFF"/>
                </a:solidFill>
                <a:effectLst/>
                <a:latin typeface="TimesNewRomanPSMT"/>
                <a:ea typeface="Times New Roman" panose="02020603050405020304" pitchFamily="18" charset="0"/>
              </a:rPr>
              <a:t> had the highest accuracy of </a:t>
            </a:r>
            <a:r>
              <a:rPr lang="en-IN" sz="1500" dirty="0">
                <a:solidFill>
                  <a:srgbClr val="FFFFFF"/>
                </a:solidFill>
                <a:latin typeface="TimesNewRomanPSMT"/>
                <a:ea typeface="Times New Roman" panose="02020603050405020304" pitchFamily="18" charset="0"/>
              </a:rPr>
              <a:t>89</a:t>
            </a:r>
            <a:r>
              <a:rPr lang="en-IN" sz="1500" dirty="0">
                <a:solidFill>
                  <a:srgbClr val="FFFFFF"/>
                </a:solidFill>
                <a:effectLst/>
                <a:latin typeface="TimesNewRomanPSMT"/>
                <a:ea typeface="Times New Roman" panose="02020603050405020304" pitchFamily="18" charset="0"/>
              </a:rPr>
              <a:t>.46%.The lowest accuracy was given by Random forest algorithm which was 83.07%. </a:t>
            </a:r>
          </a:p>
          <a:p>
            <a:pPr marL="0" indent="0">
              <a:spcBef>
                <a:spcPts val="0"/>
              </a:spcBef>
              <a:buNone/>
              <a:tabLst>
                <a:tab pos="457200" algn="l"/>
              </a:tabLst>
            </a:pPr>
            <a:r>
              <a:rPr lang="en-IN" sz="1500" dirty="0">
                <a:solidFill>
                  <a:srgbClr val="FFFFFF"/>
                </a:solidFill>
                <a:effectLst/>
                <a:latin typeface="TimesNewRomanPSMT"/>
                <a:ea typeface="Times New Roman" panose="02020603050405020304" pitchFamily="18" charset="0"/>
              </a:rPr>
              <a:t>The hybridized algorithm was creating by using the stacking classifier from the MLX tend library and the three algorithms used for stacking were</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spcAft>
                <a:spcPts val="0"/>
              </a:spcAft>
              <a:buFont typeface="Arial" panose="020B0604020202020204" pitchFamily="34" charset="0"/>
              <a:buChar char="•"/>
              <a:tabLst>
                <a:tab pos="457200" algn="l"/>
              </a:tabLst>
            </a:pPr>
            <a:r>
              <a:rPr lang="en-IN" sz="1500" dirty="0" err="1">
                <a:solidFill>
                  <a:srgbClr val="FFFFFF"/>
                </a:solidFill>
                <a:effectLst/>
                <a:latin typeface="TimesNewRomanPSMT"/>
                <a:ea typeface="Times New Roman" panose="02020603050405020304" pitchFamily="18" charset="0"/>
              </a:rPr>
              <a:t>XGboost</a:t>
            </a:r>
            <a:endParaRPr lang="en-IN" sz="1500" dirty="0">
              <a:solidFill>
                <a:srgbClr val="FFFFFF"/>
              </a:solidFill>
              <a:effectLst/>
              <a:latin typeface="TimesNewRomanPSMT"/>
              <a:ea typeface="Times New Roman" panose="02020603050405020304" pitchFamily="18" charset="0"/>
            </a:endParaRPr>
          </a:p>
          <a:p>
            <a:pPr>
              <a:spcBef>
                <a:spcPts val="0"/>
              </a:spcBef>
              <a:spcAft>
                <a:spcPts val="0"/>
              </a:spcAft>
              <a:buFont typeface="Arial" panose="020B0604020202020204" pitchFamily="34" charset="0"/>
              <a:buChar char="•"/>
              <a:tabLst>
                <a:tab pos="457200" algn="l"/>
              </a:tabLst>
            </a:pPr>
            <a:r>
              <a:rPr lang="en-IN" sz="1500" dirty="0">
                <a:solidFill>
                  <a:srgbClr val="FFFFFF"/>
                </a:solidFill>
                <a:effectLst/>
                <a:latin typeface="TimesNewRomanPSMT"/>
                <a:ea typeface="Times New Roman" panose="02020603050405020304" pitchFamily="18" charset="0"/>
              </a:rPr>
              <a:t>KNN </a:t>
            </a: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spcAft>
                <a:spcPts val="0"/>
              </a:spcAft>
              <a:buFont typeface="Arial" panose="020B0604020202020204" pitchFamily="34" charset="0"/>
              <a:buChar char="•"/>
              <a:tabLst>
                <a:tab pos="457200" algn="l"/>
              </a:tabLst>
            </a:pPr>
            <a:r>
              <a:rPr lang="en-IN" sz="1500" dirty="0">
                <a:solidFill>
                  <a:srgbClr val="FFFFFF"/>
                </a:solidFill>
                <a:effectLst/>
                <a:latin typeface="TimesNewRomanPSMT"/>
                <a:ea typeface="Times New Roman" panose="02020603050405020304" pitchFamily="18" charset="0"/>
              </a:rPr>
              <a:t>Gaussian NB </a:t>
            </a:r>
            <a:endParaRPr lang="en-US" sz="1500" dirty="0">
              <a:solidFill>
                <a:srgbClr val="FFFFFF"/>
              </a:solidFill>
              <a:effectLst/>
              <a:latin typeface="Times New Roman" panose="02020603050405020304" pitchFamily="18" charset="0"/>
              <a:ea typeface="Times New Roman" panose="02020603050405020304" pitchFamily="18" charset="0"/>
            </a:endParaRPr>
          </a:p>
          <a:p>
            <a:pPr marL="0" marR="0" indent="0">
              <a:spcBef>
                <a:spcPts val="0"/>
              </a:spcBef>
              <a:spcAft>
                <a:spcPts val="600"/>
              </a:spcAft>
              <a:buNone/>
            </a:pPr>
            <a:r>
              <a:rPr lang="en-IN" sz="1500" dirty="0">
                <a:solidFill>
                  <a:srgbClr val="FFFFFF"/>
                </a:solidFill>
                <a:effectLst/>
                <a:latin typeface="TimesNewRomanPSMT"/>
                <a:ea typeface="Times New Roman" panose="02020603050405020304" pitchFamily="18" charset="0"/>
              </a:rPr>
              <a:t>Further this model was tested for performance, and it was observed that the stacked model gave an accuracy of 93.384% which was good enough for deployment.</a:t>
            </a:r>
            <a:endParaRPr lang="en-US" sz="1500" dirty="0">
              <a:solidFill>
                <a:srgbClr val="FFFFFF"/>
              </a:solidFill>
              <a:effectLst/>
              <a:latin typeface="Times New Roman" panose="02020603050405020304" pitchFamily="18" charset="0"/>
              <a:ea typeface="Times New Roman" panose="02020603050405020304" pitchFamily="18" charset="0"/>
            </a:endParaRPr>
          </a:p>
          <a:p>
            <a:pPr marL="0" indent="0">
              <a:spcBef>
                <a:spcPts val="0"/>
              </a:spcBef>
              <a:buNone/>
              <a:tabLst>
                <a:tab pos="457200" algn="l"/>
              </a:tabLst>
            </a:pPr>
            <a:endParaRPr lang="en-IN" sz="1500" dirty="0">
              <a:solidFill>
                <a:srgbClr val="FFFFFF"/>
              </a:solidFill>
              <a:effectLst/>
              <a:latin typeface="TimesNewRomanPSMT"/>
              <a:ea typeface="Times New Roman" panose="02020603050405020304" pitchFamily="18" charset="0"/>
            </a:endParaRPr>
          </a:p>
          <a:p>
            <a:pPr marL="0" indent="0">
              <a:spcBef>
                <a:spcPts val="0"/>
              </a:spcBef>
              <a:buNone/>
              <a:tabLst>
                <a:tab pos="457200" algn="l"/>
              </a:tabLst>
            </a:pPr>
            <a:endParaRPr lang="en-US" sz="1500" dirty="0">
              <a:solidFill>
                <a:srgbClr val="FFFFFF"/>
              </a:solidFill>
              <a:effectLst/>
              <a:latin typeface="Times New Roman" panose="02020603050405020304" pitchFamily="18" charset="0"/>
              <a:ea typeface="Times New Roman" panose="02020603050405020304" pitchFamily="18" charset="0"/>
            </a:endParaRPr>
          </a:p>
          <a:p>
            <a:pPr>
              <a:spcBef>
                <a:spcPts val="0"/>
              </a:spcBef>
              <a:buFont typeface="Arial" panose="020B0604020202020204" pitchFamily="34" charset="0"/>
              <a:buChar char="•"/>
              <a:tabLst>
                <a:tab pos="457200" algn="l"/>
              </a:tabLst>
            </a:pPr>
            <a:endParaRPr lang="en-US" sz="1500" dirty="0">
              <a:solidFill>
                <a:srgbClr val="FFFFFF"/>
              </a:solidFill>
              <a:effectLst/>
              <a:latin typeface="Times New Roman" panose="02020603050405020304" pitchFamily="18" charset="0"/>
              <a:ea typeface="Times New Roman" panose="02020603050405020304" pitchFamily="18" charset="0"/>
            </a:endParaRPr>
          </a:p>
          <a:p>
            <a:endParaRPr lang="en-US" sz="1500" dirty="0">
              <a:solidFill>
                <a:srgbClr val="FFFFFF"/>
              </a:solidFill>
            </a:endParaRPr>
          </a:p>
        </p:txBody>
      </p:sp>
    </p:spTree>
    <p:extLst>
      <p:ext uri="{BB962C8B-B14F-4D97-AF65-F5344CB8AC3E}">
        <p14:creationId xmlns:p14="http://schemas.microsoft.com/office/powerpoint/2010/main" val="219489075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F7622E-A6B5-BFA9-2E4A-DDF845C5DE7A}"/>
              </a:ext>
            </a:extLst>
          </p:cNvPr>
          <p:cNvSpPr>
            <a:spLocks noGrp="1"/>
          </p:cNvSpPr>
          <p:nvPr>
            <p:ph type="title"/>
          </p:nvPr>
        </p:nvSpPr>
        <p:spPr>
          <a:xfrm>
            <a:off x="1261872" y="365760"/>
            <a:ext cx="9692640" cy="1325562"/>
          </a:xfrm>
        </p:spPr>
        <p:txBody>
          <a:bodyPr>
            <a:normAutofit/>
          </a:bodyPr>
          <a:lstStyle/>
          <a:p>
            <a:r>
              <a:rPr lang="en-US">
                <a:solidFill>
                  <a:srgbClr val="FFFFFF"/>
                </a:solidFill>
              </a:rPr>
              <a:t>Previous Work Methods</a:t>
            </a:r>
          </a:p>
        </p:txBody>
      </p:sp>
      <p:sp>
        <p:nvSpPr>
          <p:cNvPr id="3" name="Content Placeholder 2">
            <a:extLst>
              <a:ext uri="{FF2B5EF4-FFF2-40B4-BE49-F238E27FC236}">
                <a16:creationId xmlns:a16="http://schemas.microsoft.com/office/drawing/2014/main" id="{BCD60428-E016-F2F3-7ACB-E99644D1D8FB}"/>
              </a:ext>
            </a:extLst>
          </p:cNvPr>
          <p:cNvSpPr>
            <a:spLocks noGrp="1"/>
          </p:cNvSpPr>
          <p:nvPr>
            <p:ph idx="1"/>
          </p:nvPr>
        </p:nvSpPr>
        <p:spPr>
          <a:xfrm>
            <a:off x="1261872" y="2326990"/>
            <a:ext cx="8595360" cy="3853147"/>
          </a:xfrm>
        </p:spPr>
        <p:txBody>
          <a:bodyPr>
            <a:normAutofit/>
          </a:bodyPr>
          <a:lstStyle/>
          <a:p>
            <a:r>
              <a:rPr lang="en-IN">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Previously various models were deployed using single algorithms such as logistic Regression, Gaussian naïve baye’s with accuracy of about 85-90%. We have stacked 3 algorithms and have created a hybrid model for our project.</a:t>
            </a:r>
            <a:endParaRPr lang="en-US">
              <a:solidFill>
                <a:srgbClr val="FFFFFF"/>
              </a:solidFill>
            </a:endParaRPr>
          </a:p>
        </p:txBody>
      </p:sp>
    </p:spTree>
    <p:extLst>
      <p:ext uri="{BB962C8B-B14F-4D97-AF65-F5344CB8AC3E}">
        <p14:creationId xmlns:p14="http://schemas.microsoft.com/office/powerpoint/2010/main" val="156397368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3D50B8-1D27-420D-BA4A-249914120C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1CF35EE-E0A1-70F1-8981-9FE58D5E5C2E}"/>
              </a:ext>
            </a:extLst>
          </p:cNvPr>
          <p:cNvSpPr>
            <a:spLocks noGrp="1"/>
          </p:cNvSpPr>
          <p:nvPr>
            <p:ph type="title"/>
          </p:nvPr>
        </p:nvSpPr>
        <p:spPr>
          <a:xfrm>
            <a:off x="944183" y="4624001"/>
            <a:ext cx="10156435" cy="1152524"/>
          </a:xfrm>
        </p:spPr>
        <p:txBody>
          <a:bodyPr vert="horz" lIns="91440" tIns="45720" rIns="91440" bIns="45720" rtlCol="0" anchor="b">
            <a:normAutofit/>
          </a:bodyPr>
          <a:lstStyle/>
          <a:p>
            <a:pPr>
              <a:lnSpc>
                <a:spcPct val="85000"/>
              </a:lnSpc>
            </a:pPr>
            <a:r>
              <a:rPr lang="en-US" sz="5400"/>
              <a:t>Screenshots</a:t>
            </a:r>
          </a:p>
        </p:txBody>
      </p:sp>
      <p:pic>
        <p:nvPicPr>
          <p:cNvPr id="6" name="Picture 5" descr="Graphical user interface&#10;&#10;Description automatically generated">
            <a:extLst>
              <a:ext uri="{FF2B5EF4-FFF2-40B4-BE49-F238E27FC236}">
                <a16:creationId xmlns:a16="http://schemas.microsoft.com/office/drawing/2014/main" id="{38340143-0C88-B071-BCA6-884B1DA0191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121" r="-1" b="24570"/>
          <a:stretch/>
        </p:blipFill>
        <p:spPr bwMode="auto">
          <a:xfrm>
            <a:off x="564145" y="1134659"/>
            <a:ext cx="5382527" cy="2621266"/>
          </a:xfrm>
          <a:prstGeom prst="rect">
            <a:avLst/>
          </a:prstGeom>
          <a:extLst>
            <a:ext uri="{53640926-AAD7-44D8-BBD7-CCE9431645EC}">
              <a14:shadowObscured xmlns:a14="http://schemas.microsoft.com/office/drawing/2010/main"/>
            </a:ext>
          </a:extLst>
        </p:spPr>
      </p:pic>
      <p:pic>
        <p:nvPicPr>
          <p:cNvPr id="7" name="Content Placeholder 6">
            <a:extLst>
              <a:ext uri="{FF2B5EF4-FFF2-40B4-BE49-F238E27FC236}">
                <a16:creationId xmlns:a16="http://schemas.microsoft.com/office/drawing/2014/main" id="{485024B9-B63A-AF0D-F3EC-77FCD4485FBC}"/>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tretch/>
        </p:blipFill>
        <p:spPr>
          <a:xfrm>
            <a:off x="6245330" y="1134659"/>
            <a:ext cx="4787701" cy="2621267"/>
          </a:xfrm>
          <a:prstGeom prst="rect">
            <a:avLst/>
          </a:prstGeom>
        </p:spPr>
      </p:pic>
    </p:spTree>
    <p:extLst>
      <p:ext uri="{BB962C8B-B14F-4D97-AF65-F5344CB8AC3E}">
        <p14:creationId xmlns:p14="http://schemas.microsoft.com/office/powerpoint/2010/main" val="2578722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2209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DE020C-8104-48C5-2DB7-7EE10B366157}"/>
              </a:ext>
            </a:extLst>
          </p:cNvPr>
          <p:cNvSpPr>
            <a:spLocks noGrp="1"/>
          </p:cNvSpPr>
          <p:nvPr>
            <p:ph type="title"/>
          </p:nvPr>
        </p:nvSpPr>
        <p:spPr>
          <a:xfrm>
            <a:off x="1261871" y="365760"/>
            <a:ext cx="9858383" cy="1325562"/>
          </a:xfrm>
        </p:spPr>
        <p:txBody>
          <a:bodyPr>
            <a:normAutofit/>
          </a:bodyPr>
          <a:lstStyle/>
          <a:p>
            <a:r>
              <a:rPr lang="en-US"/>
              <a:t>Conclusion</a:t>
            </a:r>
            <a:endParaRPr lang="en-US" dirty="0"/>
          </a:p>
        </p:txBody>
      </p:sp>
      <p:sp>
        <p:nvSpPr>
          <p:cNvPr id="11" name="Rectangle 10">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3724"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62372B20-CDC2-2AD7-28A2-A53DF945FF4D}"/>
              </a:ext>
            </a:extLst>
          </p:cNvPr>
          <p:cNvGraphicFramePr>
            <a:graphicFrameLocks noGrp="1"/>
          </p:cNvGraphicFramePr>
          <p:nvPr>
            <p:ph idx="1"/>
            <p:extLst>
              <p:ext uri="{D42A27DB-BD31-4B8C-83A1-F6EECF244321}">
                <p14:modId xmlns:p14="http://schemas.microsoft.com/office/powerpoint/2010/main" val="934146024"/>
              </p:ext>
            </p:extLst>
          </p:nvPr>
        </p:nvGraphicFramePr>
        <p:xfrm>
          <a:off x="1262063" y="2013055"/>
          <a:ext cx="9858191" cy="42014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3251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E3FD05F-968C-30CC-B6A8-A9A1261C2CDC}"/>
              </a:ext>
            </a:extLst>
          </p:cNvPr>
          <p:cNvSpPr>
            <a:spLocks noGrp="1"/>
          </p:cNvSpPr>
          <p:nvPr>
            <p:ph type="title"/>
          </p:nvPr>
        </p:nvSpPr>
        <p:spPr>
          <a:xfrm>
            <a:off x="1261872" y="365760"/>
            <a:ext cx="9692640" cy="1325562"/>
          </a:xfrm>
        </p:spPr>
        <p:txBody>
          <a:bodyPr>
            <a:normAutofit/>
          </a:bodyPr>
          <a:lstStyle/>
          <a:p>
            <a:r>
              <a:rPr lang="en-US">
                <a:solidFill>
                  <a:srgbClr val="FFFFFF"/>
                </a:solidFill>
              </a:rPr>
              <a:t>Future Work</a:t>
            </a:r>
          </a:p>
        </p:txBody>
      </p:sp>
      <p:sp>
        <p:nvSpPr>
          <p:cNvPr id="3" name="Content Placeholder 2">
            <a:extLst>
              <a:ext uri="{FF2B5EF4-FFF2-40B4-BE49-F238E27FC236}">
                <a16:creationId xmlns:a16="http://schemas.microsoft.com/office/drawing/2014/main" id="{78420519-E7B8-4364-1764-2892DCEAEDE0}"/>
              </a:ext>
            </a:extLst>
          </p:cNvPr>
          <p:cNvSpPr>
            <a:spLocks noGrp="1"/>
          </p:cNvSpPr>
          <p:nvPr>
            <p:ph idx="1"/>
          </p:nvPr>
        </p:nvSpPr>
        <p:spPr>
          <a:xfrm>
            <a:off x="1261872" y="2326990"/>
            <a:ext cx="8595360" cy="3853147"/>
          </a:xfrm>
        </p:spPr>
        <p:txBody>
          <a:bodyPr>
            <a:normAutofit/>
          </a:bodyPr>
          <a:lstStyle/>
          <a:p>
            <a:r>
              <a:rPr lang="en-IN">
                <a:solidFill>
                  <a:srgbClr val="FFFFFF"/>
                </a:solidFill>
                <a:effectLst/>
                <a:latin typeface="TimesNewRomanPSMT"/>
                <a:ea typeface="Calibri" panose="020F0502020204030204" pitchFamily="34" charset="0"/>
                <a:cs typeface="Times New Roman" panose="02020603050405020304" pitchFamily="18" charset="0"/>
              </a:rPr>
              <a:t>In the future, the researchers must focus more on gathering more diverse features within the data and not just focus on percentage of marks which are more of a qualifying criteria for a particular student to participate in a placement drive for an organization. Having a dataset with more volume can also impact the result in several ways. The data should also focus on students' other achievements and also nonacademic roles/achievements they were a part of which will allow the research to take a new outlook in predicting students’ employment. Hybridization of other algorithms apart from the ones used in this paper can also be done to obtain better results</a:t>
            </a:r>
            <a:endParaRPr lang="en-US">
              <a:solidFill>
                <a:srgbClr val="FFFFFF"/>
              </a:solidFill>
            </a:endParaRPr>
          </a:p>
        </p:txBody>
      </p:sp>
    </p:spTree>
    <p:extLst>
      <p:ext uri="{BB962C8B-B14F-4D97-AF65-F5344CB8AC3E}">
        <p14:creationId xmlns:p14="http://schemas.microsoft.com/office/powerpoint/2010/main" val="157628802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D94B57D-A324-46CE-A06D-F3A9689B686D}"/>
              </a:ext>
            </a:extLst>
          </p:cNvPr>
          <p:cNvSpPr>
            <a:spLocks noGrp="1"/>
          </p:cNvSpPr>
          <p:nvPr>
            <p:ph type="title"/>
          </p:nvPr>
        </p:nvSpPr>
        <p:spPr>
          <a:xfrm>
            <a:off x="1261872" y="365760"/>
            <a:ext cx="9692640" cy="1325562"/>
          </a:xfrm>
        </p:spPr>
        <p:txBody>
          <a:bodyPr>
            <a:normAutofit/>
          </a:bodyPr>
          <a:lstStyle/>
          <a:p>
            <a:r>
              <a:rPr lang="en-US">
                <a:solidFill>
                  <a:srgbClr val="FFFFFF"/>
                </a:solidFill>
              </a:rPr>
              <a:t>Introduction</a:t>
            </a:r>
          </a:p>
        </p:txBody>
      </p:sp>
      <p:sp>
        <p:nvSpPr>
          <p:cNvPr id="3" name="Content Placeholder 2">
            <a:extLst>
              <a:ext uri="{FF2B5EF4-FFF2-40B4-BE49-F238E27FC236}">
                <a16:creationId xmlns:a16="http://schemas.microsoft.com/office/drawing/2014/main" id="{B647BE61-9D60-ECCA-6F4F-20807FB38FE3}"/>
              </a:ext>
            </a:extLst>
          </p:cNvPr>
          <p:cNvSpPr>
            <a:spLocks noGrp="1"/>
          </p:cNvSpPr>
          <p:nvPr>
            <p:ph idx="1"/>
          </p:nvPr>
        </p:nvSpPr>
        <p:spPr>
          <a:xfrm>
            <a:off x="1261872" y="2326990"/>
            <a:ext cx="8595360" cy="3853147"/>
          </a:xfrm>
        </p:spPr>
        <p:txBody>
          <a:bodyPr>
            <a:normAutofit lnSpcReduction="10000"/>
          </a:bodyPr>
          <a:lstStyle/>
          <a:p>
            <a:r>
              <a:rPr lang="en-IN" dirty="0">
                <a:solidFill>
                  <a:srgbClr val="FFFFFF"/>
                </a:solidFill>
                <a:effectLst/>
                <a:latin typeface="TimesNewRomanPSMT"/>
                <a:ea typeface="Times New Roman" panose="02020603050405020304" pitchFamily="18" charset="0"/>
              </a:rPr>
              <a:t>This project focuses on placement of a college student considering the parameters/features such as Highschool percentage marks, graduation </a:t>
            </a:r>
            <a:r>
              <a:rPr lang="en-IN" dirty="0" err="1">
                <a:solidFill>
                  <a:srgbClr val="FFFFFF"/>
                </a:solidFill>
                <a:effectLst/>
                <a:latin typeface="TimesNewRomanPSMT"/>
                <a:ea typeface="Times New Roman" panose="02020603050405020304" pitchFamily="18" charset="0"/>
              </a:rPr>
              <a:t>gpa</a:t>
            </a:r>
            <a:r>
              <a:rPr lang="en-IN" dirty="0">
                <a:solidFill>
                  <a:srgbClr val="FFFFFF"/>
                </a:solidFill>
                <a:effectLst/>
                <a:latin typeface="TimesNewRomanPSMT"/>
                <a:ea typeface="Times New Roman" panose="02020603050405020304" pitchFamily="18" charset="0"/>
              </a:rPr>
              <a:t>, salary expectation, work experience, stream the student belongs to, the board in which he/she studied etc. </a:t>
            </a:r>
          </a:p>
          <a:p>
            <a:r>
              <a:rPr lang="en-IN" dirty="0">
                <a:solidFill>
                  <a:srgbClr val="FFFFFF"/>
                </a:solidFill>
                <a:effectLst/>
                <a:latin typeface="TimesNewRomanPSMT"/>
                <a:ea typeface="Times New Roman" panose="02020603050405020304" pitchFamily="18" charset="0"/>
              </a:rPr>
              <a:t>The project tests various machine learning algorithms like Gaussian Naive Bayes, Random Forest, </a:t>
            </a:r>
            <a:r>
              <a:rPr lang="en-IN" dirty="0" err="1">
                <a:solidFill>
                  <a:srgbClr val="FFFFFF"/>
                </a:solidFill>
                <a:effectLst/>
                <a:latin typeface="TimesNewRomanPSMT"/>
                <a:ea typeface="Times New Roman" panose="02020603050405020304" pitchFamily="18" charset="0"/>
              </a:rPr>
              <a:t>XGBoost</a:t>
            </a:r>
            <a:r>
              <a:rPr lang="en-IN" dirty="0">
                <a:solidFill>
                  <a:srgbClr val="FFFFFF"/>
                </a:solidFill>
                <a:effectLst/>
                <a:latin typeface="TimesNewRomanPSMT"/>
                <a:ea typeface="Times New Roman" panose="02020603050405020304" pitchFamily="18" charset="0"/>
              </a:rPr>
              <a:t> and K Nearest Neighbours. The best performing algorithms were chosen for stacking and creating a new hybrid model. Based on the result the student can decide about how he/she has to go around for the preparation of campus placements. </a:t>
            </a:r>
            <a:r>
              <a:rPr lang="en-US"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 </a:t>
            </a:r>
          </a:p>
          <a:p>
            <a:r>
              <a:rPr lang="en-IN" dirty="0">
                <a:solidFill>
                  <a:srgbClr val="FFFFFF"/>
                </a:solidFill>
                <a:effectLst/>
                <a:latin typeface="TimesNewRomanPSMT"/>
                <a:ea typeface="Times New Roman" panose="02020603050405020304" pitchFamily="18" charset="0"/>
              </a:rPr>
              <a:t>With the help of Machine Learning Algorithms and Prediction Modelling, candidates just by </a:t>
            </a:r>
            <a:r>
              <a:rPr lang="en-IN" dirty="0">
                <a:solidFill>
                  <a:srgbClr val="FFFFFF"/>
                </a:solidFill>
                <a:latin typeface="TimesNewRomanPSMT"/>
                <a:ea typeface="Times New Roman" panose="02020603050405020304" pitchFamily="18" charset="0"/>
              </a:rPr>
              <a:t> pr</a:t>
            </a:r>
            <a:r>
              <a:rPr lang="en-IN" dirty="0">
                <a:solidFill>
                  <a:srgbClr val="FFFFFF"/>
                </a:solidFill>
                <a:effectLst/>
                <a:latin typeface="TimesNewRomanPSMT"/>
                <a:ea typeface="Times New Roman" panose="02020603050405020304" pitchFamily="18" charset="0"/>
              </a:rPr>
              <a:t>oviding some data can find out whether they’re employable or not and be prepared for the future by enhancing their skills in the domain they wish to be employed into.</a:t>
            </a:r>
            <a:endParaRPr lang="en-US" dirty="0">
              <a:solidFill>
                <a:srgbClr val="FFFFFF"/>
              </a:solidFill>
              <a:effectLst/>
              <a:latin typeface="Times New Roman" panose="02020603050405020304" pitchFamily="18" charset="0"/>
              <a:ea typeface="Times New Roman" panose="02020603050405020304" pitchFamily="18" charset="0"/>
            </a:endParaRPr>
          </a:p>
          <a:p>
            <a:endParaRPr lang="en-US" sz="1300" dirty="0">
              <a:solidFill>
                <a:srgbClr val="FFFFFF"/>
              </a:solidFill>
            </a:endParaRPr>
          </a:p>
        </p:txBody>
      </p:sp>
    </p:spTree>
    <p:extLst>
      <p:ext uri="{BB962C8B-B14F-4D97-AF65-F5344CB8AC3E}">
        <p14:creationId xmlns:p14="http://schemas.microsoft.com/office/powerpoint/2010/main" val="2021620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7714515-0669-EDB5-3E5E-52D2A2A2B9CD}"/>
              </a:ext>
            </a:extLst>
          </p:cNvPr>
          <p:cNvSpPr>
            <a:spLocks noGrp="1"/>
          </p:cNvSpPr>
          <p:nvPr>
            <p:ph type="title"/>
          </p:nvPr>
        </p:nvSpPr>
        <p:spPr>
          <a:xfrm>
            <a:off x="1261872" y="365760"/>
            <a:ext cx="9692640" cy="1325562"/>
          </a:xfrm>
        </p:spPr>
        <p:txBody>
          <a:bodyPr>
            <a:normAutofit/>
          </a:bodyPr>
          <a:lstStyle/>
          <a:p>
            <a:r>
              <a:rPr lang="en-US">
                <a:solidFill>
                  <a:srgbClr val="FFFFFF"/>
                </a:solidFill>
              </a:rPr>
              <a:t>EDA</a:t>
            </a:r>
          </a:p>
        </p:txBody>
      </p:sp>
      <p:sp>
        <p:nvSpPr>
          <p:cNvPr id="3" name="Content Placeholder 2">
            <a:extLst>
              <a:ext uri="{FF2B5EF4-FFF2-40B4-BE49-F238E27FC236}">
                <a16:creationId xmlns:a16="http://schemas.microsoft.com/office/drawing/2014/main" id="{B55ED39E-0FC7-A624-D586-A0305A3BEA9B}"/>
              </a:ext>
            </a:extLst>
          </p:cNvPr>
          <p:cNvSpPr>
            <a:spLocks noGrp="1"/>
          </p:cNvSpPr>
          <p:nvPr>
            <p:ph idx="1"/>
          </p:nvPr>
        </p:nvSpPr>
        <p:spPr>
          <a:xfrm>
            <a:off x="1261872" y="2326990"/>
            <a:ext cx="8595360" cy="3853147"/>
          </a:xfrm>
        </p:spPr>
        <p:txBody>
          <a:bodyPr>
            <a:normAutofit/>
          </a:bodyPr>
          <a:lstStyle/>
          <a:p>
            <a:pPr marL="0" marR="0" indent="0">
              <a:buNone/>
            </a:pPr>
            <a:r>
              <a:rPr lang="en-IN">
                <a:solidFill>
                  <a:srgbClr val="FFFFFF"/>
                </a:solidFill>
                <a:effectLst/>
                <a:latin typeface="TimesNewRomanPSMT"/>
                <a:ea typeface="Times New Roman" panose="02020603050405020304" pitchFamily="18" charset="0"/>
              </a:rPr>
              <a:t>We have used EDA to extract insights from the data. EDA can also be useful in finding different patterns within the data and also help in detecting and dealing with the outliers which are present within the data yet hard to find. The collected data is preprocessed to eliminate/replace the null and missing values from the data. Some inferences from EDA</a:t>
            </a:r>
            <a:endParaRPr lang="en-US">
              <a:solidFill>
                <a:srgbClr val="FFFFFF"/>
              </a:solidFill>
              <a:effectLst/>
              <a:latin typeface="Times New Roman" panose="02020603050405020304" pitchFamily="18" charset="0"/>
              <a:ea typeface="Times New Roman" panose="02020603050405020304" pitchFamily="18" charset="0"/>
            </a:endParaRPr>
          </a:p>
          <a:p>
            <a:pPr marL="0" marR="0"/>
            <a:r>
              <a:rPr lang="en-IN">
                <a:solidFill>
                  <a:srgbClr val="FFFFFF"/>
                </a:solidFill>
                <a:effectLst/>
                <a:latin typeface="TimesNewRomanPSMT"/>
                <a:ea typeface="Times New Roman" panose="02020603050405020304" pitchFamily="18" charset="0"/>
              </a:rPr>
              <a:t>1) The students with no work experience have very less placements whereas the students with some work experience are placed </a:t>
            </a:r>
            <a:endParaRPr lang="en-US">
              <a:solidFill>
                <a:srgbClr val="FFFFFF"/>
              </a:solidFill>
              <a:effectLst/>
              <a:latin typeface="Times New Roman" panose="02020603050405020304" pitchFamily="18" charset="0"/>
              <a:ea typeface="Times New Roman" panose="02020603050405020304" pitchFamily="18" charset="0"/>
            </a:endParaRPr>
          </a:p>
          <a:p>
            <a:pPr marL="0" marR="0"/>
            <a:r>
              <a:rPr lang="en-IN">
                <a:solidFill>
                  <a:srgbClr val="FFFFFF"/>
                </a:solidFill>
                <a:effectLst/>
                <a:latin typeface="TimesNewRomanPSMT"/>
                <a:ea typeface="Times New Roman" panose="02020603050405020304" pitchFamily="18" charset="0"/>
              </a:rPr>
              <a:t>2) Most of the placed students belonged to Science and arts.</a:t>
            </a:r>
            <a:endParaRPr lang="en-US">
              <a:solidFill>
                <a:srgbClr val="FFFFFF"/>
              </a:solidFill>
              <a:effectLst/>
              <a:latin typeface="Times New Roman" panose="02020603050405020304" pitchFamily="18" charset="0"/>
              <a:ea typeface="Times New Roman" panose="02020603050405020304" pitchFamily="18" charset="0"/>
            </a:endParaRPr>
          </a:p>
          <a:p>
            <a:pPr marL="0" marR="0"/>
            <a:r>
              <a:rPr lang="en-IN">
                <a:solidFill>
                  <a:srgbClr val="FFFFFF"/>
                </a:solidFill>
                <a:effectLst/>
                <a:latin typeface="TimesNewRomanPSMT"/>
                <a:ea typeface="Times New Roman" panose="02020603050405020304" pitchFamily="18" charset="0"/>
              </a:rPr>
              <a:t>3) Majority of the students have no work experience, whereas very small percentage has some sort of work experience. </a:t>
            </a:r>
            <a:endParaRPr lang="en-US">
              <a:solidFill>
                <a:srgbClr val="FFFFFF"/>
              </a:solidFill>
              <a:effectLst/>
              <a:latin typeface="Times New Roman" panose="02020603050405020304" pitchFamily="18" charset="0"/>
              <a:ea typeface="Times New Roman" panose="02020603050405020304" pitchFamily="18" charset="0"/>
            </a:endParaRPr>
          </a:p>
          <a:p>
            <a:endParaRPr lang="en-US">
              <a:solidFill>
                <a:srgbClr val="FFFFFF"/>
              </a:solidFill>
            </a:endParaRPr>
          </a:p>
        </p:txBody>
      </p:sp>
    </p:spTree>
    <p:extLst>
      <p:ext uri="{BB962C8B-B14F-4D97-AF65-F5344CB8AC3E}">
        <p14:creationId xmlns:p14="http://schemas.microsoft.com/office/powerpoint/2010/main" val="13841934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F52E1877-3902-4B70-8515-0964EDC30C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02A5863-EFF7-462C-8FF5-B710B33E2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0333228"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Chart, bar chart&#10;&#10;Description automatically generated">
            <a:extLst>
              <a:ext uri="{FF2B5EF4-FFF2-40B4-BE49-F238E27FC236}">
                <a16:creationId xmlns:a16="http://schemas.microsoft.com/office/drawing/2014/main" id="{33CC7FEA-857A-A0CF-3CF3-A3C259168F2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353" r="11043" b="-1"/>
          <a:stretch/>
        </p:blipFill>
        <p:spPr>
          <a:xfrm>
            <a:off x="2344611" y="643467"/>
            <a:ext cx="6603618" cy="5571066"/>
          </a:xfrm>
          <a:prstGeom prst="rect">
            <a:avLst/>
          </a:prstGeom>
        </p:spPr>
      </p:pic>
    </p:spTree>
    <p:extLst>
      <p:ext uri="{BB962C8B-B14F-4D97-AF65-F5344CB8AC3E}">
        <p14:creationId xmlns:p14="http://schemas.microsoft.com/office/powerpoint/2010/main" val="1172544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5F07E98-835E-42CA-A38E-C5DCBFB46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A8CA288-31AA-42B8-9269-D421F3987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005747"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hart, bar chart&#10;&#10;Description automatically generated">
            <a:extLst>
              <a:ext uri="{FF2B5EF4-FFF2-40B4-BE49-F238E27FC236}">
                <a16:creationId xmlns:a16="http://schemas.microsoft.com/office/drawing/2014/main" id="{9D6570AA-7CBB-E7FC-0FF7-73038D2655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3467" y="1581023"/>
            <a:ext cx="4678425" cy="3695954"/>
          </a:xfrm>
          <a:prstGeom prst="rect">
            <a:avLst/>
          </a:prstGeom>
        </p:spPr>
      </p:pic>
      <p:sp>
        <p:nvSpPr>
          <p:cNvPr id="12" name="Rectangle 11">
            <a:extLst>
              <a:ext uri="{FF2B5EF4-FFF2-40B4-BE49-F238E27FC236}">
                <a16:creationId xmlns:a16="http://schemas.microsoft.com/office/drawing/2014/main" id="{A74B24B6-E323-4ADA-A090-543CDA97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4492" y="480060"/>
            <a:ext cx="5005747"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Chart, bar chart&#10;&#10;Description automatically generated">
            <a:extLst>
              <a:ext uri="{FF2B5EF4-FFF2-40B4-BE49-F238E27FC236}">
                <a16:creationId xmlns:a16="http://schemas.microsoft.com/office/drawing/2014/main" id="{7D51A48B-8159-A2B6-0B8A-1BE7DEC521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70947" y="1645350"/>
            <a:ext cx="4678425" cy="3567299"/>
          </a:xfrm>
          <a:prstGeom prst="rect">
            <a:avLst/>
          </a:prstGeom>
        </p:spPr>
      </p:pic>
    </p:spTree>
    <p:extLst>
      <p:ext uri="{BB962C8B-B14F-4D97-AF65-F5344CB8AC3E}">
        <p14:creationId xmlns:p14="http://schemas.microsoft.com/office/powerpoint/2010/main" val="2720829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5F07E98-835E-42CA-A38E-C5DCBFB46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A8CA288-31AA-42B8-9269-D421F3987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005747"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Chart, bar chart&#10;&#10;Description automatically generated">
            <a:extLst>
              <a:ext uri="{FF2B5EF4-FFF2-40B4-BE49-F238E27FC236}">
                <a16:creationId xmlns:a16="http://schemas.microsoft.com/office/drawing/2014/main" id="{22D820CB-4B01-FC48-2594-DC91D979F7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3467" y="1639502"/>
            <a:ext cx="4678425" cy="3578995"/>
          </a:xfrm>
          <a:prstGeom prst="rect">
            <a:avLst/>
          </a:prstGeom>
        </p:spPr>
      </p:pic>
      <p:sp>
        <p:nvSpPr>
          <p:cNvPr id="19" name="Rectangle 18">
            <a:extLst>
              <a:ext uri="{FF2B5EF4-FFF2-40B4-BE49-F238E27FC236}">
                <a16:creationId xmlns:a16="http://schemas.microsoft.com/office/drawing/2014/main" id="{A74B24B6-E323-4ADA-A090-543CDA97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4492" y="480060"/>
            <a:ext cx="5005747"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hart, bar chart, waterfall chart&#10;&#10;Description automatically generated">
            <a:extLst>
              <a:ext uri="{FF2B5EF4-FFF2-40B4-BE49-F238E27FC236}">
                <a16:creationId xmlns:a16="http://schemas.microsoft.com/office/drawing/2014/main" id="{7ABBF873-3DA4-77A9-C002-23851C03F96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70947" y="1662895"/>
            <a:ext cx="4678425" cy="3532209"/>
          </a:xfrm>
          <a:prstGeom prst="rect">
            <a:avLst/>
          </a:prstGeom>
        </p:spPr>
      </p:pic>
    </p:spTree>
    <p:extLst>
      <p:ext uri="{BB962C8B-B14F-4D97-AF65-F5344CB8AC3E}">
        <p14:creationId xmlns:p14="http://schemas.microsoft.com/office/powerpoint/2010/main" val="2946386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Chart, bar chart&#10;&#10;Description automatically generated">
            <a:extLst>
              <a:ext uri="{FF2B5EF4-FFF2-40B4-BE49-F238E27FC236}">
                <a16:creationId xmlns:a16="http://schemas.microsoft.com/office/drawing/2014/main" id="{D0AE2841-4758-BE55-974F-0B48B4AD405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3467" y="732821"/>
            <a:ext cx="6891189" cy="5392356"/>
          </a:xfrm>
          <a:prstGeom prst="rect">
            <a:avLst/>
          </a:prstGeom>
        </p:spPr>
      </p:pic>
      <p:sp>
        <p:nvSpPr>
          <p:cNvPr id="7" name="Rectangle 6">
            <a:extLst>
              <a:ext uri="{FF2B5EF4-FFF2-40B4-BE49-F238E27FC236}">
                <a16:creationId xmlns:a16="http://schemas.microsoft.com/office/drawing/2014/main" id="{9235782D-E7F7-4402-B05E-EE96B8CF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017" y="0"/>
            <a:ext cx="316382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6037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FE4190-99F9-4742-A0E8-6DCDC4924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rgbClr val="46464A"/>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DC9F4B3-E048-4DF2-8375-37385E22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45838"/>
            <a:ext cx="11292840" cy="511216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2A7B0992-8632-4B33-A492-ACB465597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1" cy="2021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2FA305B-0C3B-1D85-54EE-445F79494D0D}"/>
              </a:ext>
            </a:extLst>
          </p:cNvPr>
          <p:cNvSpPr>
            <a:spLocks noGrp="1"/>
          </p:cNvSpPr>
          <p:nvPr>
            <p:ph type="title"/>
          </p:nvPr>
        </p:nvSpPr>
        <p:spPr>
          <a:xfrm>
            <a:off x="1261872" y="365760"/>
            <a:ext cx="9692640" cy="1325562"/>
          </a:xfrm>
        </p:spPr>
        <p:txBody>
          <a:bodyPr>
            <a:normAutofit/>
          </a:bodyPr>
          <a:lstStyle/>
          <a:p>
            <a:r>
              <a:rPr lang="en-US" dirty="0">
                <a:solidFill>
                  <a:srgbClr val="FFFFFF"/>
                </a:solidFill>
              </a:rPr>
              <a:t>System Architecture</a:t>
            </a:r>
          </a:p>
        </p:txBody>
      </p:sp>
      <p:pic>
        <p:nvPicPr>
          <p:cNvPr id="4" name="image2.png">
            <a:extLst>
              <a:ext uri="{FF2B5EF4-FFF2-40B4-BE49-F238E27FC236}">
                <a16:creationId xmlns:a16="http://schemas.microsoft.com/office/drawing/2014/main" id="{7F1DA895-D3F4-3707-6151-AA2CAD0D4805}"/>
              </a:ext>
            </a:extLst>
          </p:cNvPr>
          <p:cNvPicPr>
            <a:picLocks noGrp="1" noChangeAspect="1"/>
          </p:cNvPicPr>
          <p:nvPr>
            <p:ph idx="1"/>
          </p:nvPr>
        </p:nvPicPr>
        <p:blipFill>
          <a:blip r:embed="rId2" cstate="print"/>
          <a:stretch>
            <a:fillRect/>
          </a:stretch>
        </p:blipFill>
        <p:spPr>
          <a:xfrm>
            <a:off x="1261872" y="2292371"/>
            <a:ext cx="9202485" cy="4199869"/>
          </a:xfrm>
          <a:prstGeom prst="rect">
            <a:avLst/>
          </a:prstGeom>
        </p:spPr>
      </p:pic>
    </p:spTree>
    <p:extLst>
      <p:ext uri="{BB962C8B-B14F-4D97-AF65-F5344CB8AC3E}">
        <p14:creationId xmlns:p14="http://schemas.microsoft.com/office/powerpoint/2010/main" val="131809882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F382B-1BF3-8F1F-3F2C-EA3AEE8820AA}"/>
              </a:ext>
            </a:extLst>
          </p:cNvPr>
          <p:cNvSpPr>
            <a:spLocks noGrp="1"/>
          </p:cNvSpPr>
          <p:nvPr>
            <p:ph type="title"/>
          </p:nvPr>
        </p:nvSpPr>
        <p:spPr>
          <a:xfrm>
            <a:off x="1261872" y="365760"/>
            <a:ext cx="9692640" cy="1325562"/>
          </a:xfrm>
        </p:spPr>
        <p:txBody>
          <a:bodyPr>
            <a:normAutofit/>
          </a:bodyPr>
          <a:lstStyle/>
          <a:p>
            <a:r>
              <a:rPr lang="en-US"/>
              <a:t>DataSet</a:t>
            </a:r>
          </a:p>
        </p:txBody>
      </p:sp>
      <p:sp>
        <p:nvSpPr>
          <p:cNvPr id="3" name="Content Placeholder 2">
            <a:extLst>
              <a:ext uri="{FF2B5EF4-FFF2-40B4-BE49-F238E27FC236}">
                <a16:creationId xmlns:a16="http://schemas.microsoft.com/office/drawing/2014/main" id="{55DF8F64-D441-EF6E-7644-92A575080145}"/>
              </a:ext>
            </a:extLst>
          </p:cNvPr>
          <p:cNvSpPr>
            <a:spLocks noGrp="1"/>
          </p:cNvSpPr>
          <p:nvPr>
            <p:ph idx="1"/>
          </p:nvPr>
        </p:nvSpPr>
        <p:spPr>
          <a:xfrm>
            <a:off x="1261872" y="1933575"/>
            <a:ext cx="4401509" cy="4246562"/>
          </a:xfrm>
        </p:spPr>
        <p:txBody>
          <a:bodyPr>
            <a:normAutofit/>
          </a:bodyPr>
          <a:lstStyle/>
          <a:p>
            <a:r>
              <a:rPr lang="en-IN">
                <a:effectLst/>
                <a:latin typeface="TimesNewRomanPSMT"/>
                <a:ea typeface="Calibri" panose="020F0502020204030204" pitchFamily="34" charset="0"/>
                <a:cs typeface="Times New Roman" panose="02020603050405020304" pitchFamily="18" charset="0"/>
              </a:rPr>
              <a:t>The dataset used in the research is from an online source i.e. Kaggle which consists of 15 attributes and 215 student records. The candidates are classified into two categories i.e. placed and not placed</a:t>
            </a:r>
            <a:endParaRPr lang="en-US"/>
          </a:p>
        </p:txBody>
      </p:sp>
      <p:pic>
        <p:nvPicPr>
          <p:cNvPr id="18" name="Graphic 15" descr="Statistics">
            <a:extLst>
              <a:ext uri="{FF2B5EF4-FFF2-40B4-BE49-F238E27FC236}">
                <a16:creationId xmlns:a16="http://schemas.microsoft.com/office/drawing/2014/main" id="{FC3531AB-0AC9-B984-8E9F-705D33E025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60656" y="1800225"/>
            <a:ext cx="3639872" cy="3639872"/>
          </a:xfrm>
          <a:prstGeom prst="rect">
            <a:avLst/>
          </a:prstGeom>
        </p:spPr>
      </p:pic>
    </p:spTree>
    <p:extLst>
      <p:ext uri="{BB962C8B-B14F-4D97-AF65-F5344CB8AC3E}">
        <p14:creationId xmlns:p14="http://schemas.microsoft.com/office/powerpoint/2010/main" val="531767721"/>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TM03457515[[fn=View]]</Template>
  <TotalTime>1749</TotalTime>
  <Words>891</Words>
  <Application>Microsoft Office PowerPoint</Application>
  <PresentationFormat>Widescreen</PresentationFormat>
  <Paragraphs>45</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Century Schoolbook</vt:lpstr>
      <vt:lpstr>Times New Roman</vt:lpstr>
      <vt:lpstr>TimesNewRomanPSMT</vt:lpstr>
      <vt:lpstr>Wingdings 2</vt:lpstr>
      <vt:lpstr>View</vt:lpstr>
      <vt:lpstr>Prediction of  Youth Employment </vt:lpstr>
      <vt:lpstr>Introduction</vt:lpstr>
      <vt:lpstr>EDA</vt:lpstr>
      <vt:lpstr>PowerPoint Presentation</vt:lpstr>
      <vt:lpstr>PowerPoint Presentation</vt:lpstr>
      <vt:lpstr>PowerPoint Presentation</vt:lpstr>
      <vt:lpstr>PowerPoint Presentation</vt:lpstr>
      <vt:lpstr>System Architecture</vt:lpstr>
      <vt:lpstr>DataSet</vt:lpstr>
      <vt:lpstr>PowerPoint Presentation</vt:lpstr>
      <vt:lpstr>Methodology</vt:lpstr>
      <vt:lpstr>Algorithms</vt:lpstr>
      <vt:lpstr>Previous Work Methods</vt:lpstr>
      <vt:lpstr>Screenshots</vt:lpstr>
      <vt:lpstr>Conclusion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of  Youth Employment </dc:title>
  <dc:creator>Urva Surti</dc:creator>
  <cp:lastModifiedBy>Urva Surti</cp:lastModifiedBy>
  <cp:revision>15</cp:revision>
  <dcterms:created xsi:type="dcterms:W3CDTF">2022-11-17T08:56:37Z</dcterms:created>
  <dcterms:modified xsi:type="dcterms:W3CDTF">2022-11-18T14:06:15Z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